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slide" Target="slides/slide6.xml"/><Relationship Id="rId10" Type="http://schemas.openxmlformats.org/officeDocument/2006/relationships/slide" Target="slides/slide5.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78f315672f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78f315672f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78f315672f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78f315672f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78f315672f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78f315672f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 Utilize technologies like Address Space Layout Randomization (ASLR) and Data Execution Prevention (DEP) to make successful exploitation of buffer overflows more difficult.</a:t>
            </a: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 Choose programming languages that offer built-in memory safety mechanisms, like Rust or modern versions of C/C++.</a:t>
            </a:r>
            <a:endParaRPr sz="14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Font typeface="Times New Roman"/>
              <a:buChar char="●"/>
            </a:pPr>
            <a:r>
              <a:t/>
            </a:r>
            <a:endParaRPr sz="1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78f315672f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78f315672f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78f315672f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78f315672f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4D4D4D"/>
            </a:gs>
            <a:gs pos="100000">
              <a:srgbClr val="000000"/>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0" y="1261075"/>
            <a:ext cx="4000500" cy="1279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400">
                <a:solidFill>
                  <a:schemeClr val="lt1"/>
                </a:solidFill>
                <a:latin typeface="Times New Roman"/>
                <a:ea typeface="Times New Roman"/>
                <a:cs typeface="Times New Roman"/>
                <a:sym typeface="Times New Roman"/>
              </a:rPr>
              <a:t>Buffer OverFlow :</a:t>
            </a:r>
            <a:br>
              <a:rPr lang="en" sz="2400">
                <a:solidFill>
                  <a:schemeClr val="lt1"/>
                </a:solidFill>
                <a:latin typeface="Times New Roman"/>
                <a:ea typeface="Times New Roman"/>
                <a:cs typeface="Times New Roman"/>
                <a:sym typeface="Times New Roman"/>
              </a:rPr>
            </a:br>
            <a:r>
              <a:rPr lang="en" sz="2400">
                <a:solidFill>
                  <a:schemeClr val="lt1"/>
                </a:solidFill>
                <a:latin typeface="Times New Roman"/>
                <a:ea typeface="Times New Roman"/>
                <a:cs typeface="Times New Roman"/>
                <a:sym typeface="Times New Roman"/>
              </a:rPr>
              <a:t>Attacks on Wireless Networks</a:t>
            </a:r>
            <a:endParaRPr sz="2400">
              <a:solidFill>
                <a:schemeClr val="lt1"/>
              </a:solidFill>
              <a:latin typeface="Times New Roman"/>
              <a:ea typeface="Times New Roman"/>
              <a:cs typeface="Times New Roman"/>
              <a:sym typeface="Times New Roman"/>
            </a:endParaRPr>
          </a:p>
        </p:txBody>
      </p:sp>
      <p:sp>
        <p:nvSpPr>
          <p:cNvPr id="55" name="Google Shape;55;p13"/>
          <p:cNvSpPr txBox="1"/>
          <p:nvPr/>
        </p:nvSpPr>
        <p:spPr>
          <a:xfrm>
            <a:off x="70775" y="2658929"/>
            <a:ext cx="3698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Yash Sarang  			D16AD / 47</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Kshitij Shidore 		D16AD / 51</a:t>
            </a:r>
            <a:endParaRPr sz="1800">
              <a:solidFill>
                <a:schemeClr val="lt1"/>
              </a:solidFill>
              <a:latin typeface="Times New Roman"/>
              <a:ea typeface="Times New Roman"/>
              <a:cs typeface="Times New Roman"/>
              <a:sym typeface="Times New Roman"/>
            </a:endParaRPr>
          </a:p>
        </p:txBody>
      </p:sp>
      <p:pic>
        <p:nvPicPr>
          <p:cNvPr id="56" name="Google Shape;56;p13"/>
          <p:cNvPicPr preferRelativeResize="0"/>
          <p:nvPr/>
        </p:nvPicPr>
        <p:blipFill>
          <a:blip r:embed="rId3">
            <a:alphaModFix/>
          </a:blip>
          <a:stretch>
            <a:fillRect/>
          </a:stretch>
        </p:blipFill>
        <p:spPr>
          <a:xfrm>
            <a:off x="4000500" y="-35425"/>
            <a:ext cx="5143501"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nvSpPr>
        <p:spPr>
          <a:xfrm>
            <a:off x="164075" y="3680500"/>
            <a:ext cx="3239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When more data is written to a buffer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than its allocated size,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the excess data can overwrite adjacent memory locations, potentially leading to unintended consequences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and security vulnerabilities.</a:t>
            </a:r>
            <a:endParaRPr sz="1200">
              <a:solidFill>
                <a:schemeClr val="lt1"/>
              </a:solidFill>
              <a:latin typeface="Times New Roman"/>
              <a:ea typeface="Times New Roman"/>
              <a:cs typeface="Times New Roman"/>
              <a:sym typeface="Times New Roman"/>
            </a:endParaRPr>
          </a:p>
        </p:txBody>
      </p:sp>
      <p:sp>
        <p:nvSpPr>
          <p:cNvPr id="62" name="Google Shape;62;p14"/>
          <p:cNvSpPr txBox="1"/>
          <p:nvPr/>
        </p:nvSpPr>
        <p:spPr>
          <a:xfrm>
            <a:off x="164075" y="466850"/>
            <a:ext cx="3939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Buffers are used in computer programs to store data temporarily,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such as when reading input from a user or from a file,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200">
                <a:solidFill>
                  <a:schemeClr val="lt1"/>
                </a:solidFill>
                <a:latin typeface="Times New Roman"/>
                <a:ea typeface="Times New Roman"/>
                <a:cs typeface="Times New Roman"/>
                <a:sym typeface="Times New Roman"/>
              </a:rPr>
              <a:t>and they have a specific size allocated in memory.</a:t>
            </a:r>
            <a:endParaRPr sz="1200">
              <a:solidFill>
                <a:schemeClr val="lt1"/>
              </a:solidFill>
              <a:latin typeface="Times New Roman"/>
              <a:ea typeface="Times New Roman"/>
              <a:cs typeface="Times New Roman"/>
              <a:sym typeface="Times New Roman"/>
            </a:endParaRPr>
          </a:p>
        </p:txBody>
      </p:sp>
      <p:sp>
        <p:nvSpPr>
          <p:cNvPr id="63" name="Google Shape;63;p14"/>
          <p:cNvSpPr txBox="1"/>
          <p:nvPr/>
        </p:nvSpPr>
        <p:spPr>
          <a:xfrm>
            <a:off x="182828" y="97550"/>
            <a:ext cx="3901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Times New Roman"/>
                <a:ea typeface="Times New Roman"/>
                <a:cs typeface="Times New Roman"/>
                <a:sym typeface="Times New Roman"/>
              </a:rPr>
              <a:t>What is a Buffer?</a:t>
            </a:r>
            <a:endParaRPr b="1" sz="1200">
              <a:solidFill>
                <a:schemeClr val="lt1"/>
              </a:solidFill>
              <a:latin typeface="Times New Roman"/>
              <a:ea typeface="Times New Roman"/>
              <a:cs typeface="Times New Roman"/>
              <a:sym typeface="Times New Roman"/>
            </a:endParaRPr>
          </a:p>
        </p:txBody>
      </p:sp>
      <p:sp>
        <p:nvSpPr>
          <p:cNvPr id="64" name="Google Shape;64;p14"/>
          <p:cNvSpPr txBox="1"/>
          <p:nvPr/>
        </p:nvSpPr>
        <p:spPr>
          <a:xfrm>
            <a:off x="665700" y="2211600"/>
            <a:ext cx="3334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S</a:t>
            </a:r>
            <a:r>
              <a:rPr lang="en" sz="1200">
                <a:solidFill>
                  <a:schemeClr val="lt1"/>
                </a:solidFill>
                <a:latin typeface="Times New Roman"/>
                <a:ea typeface="Times New Roman"/>
                <a:cs typeface="Times New Roman"/>
                <a:sym typeface="Times New Roman"/>
              </a:rPr>
              <a:t>oftware vulnerability in a program or process when it attempts to store more data in a buffer than it can hold. </a:t>
            </a:r>
            <a:endParaRPr sz="1200">
              <a:solidFill>
                <a:schemeClr val="lt1"/>
              </a:solidFill>
              <a:latin typeface="Times New Roman"/>
              <a:ea typeface="Times New Roman"/>
              <a:cs typeface="Times New Roman"/>
              <a:sym typeface="Times New Roman"/>
            </a:endParaRPr>
          </a:p>
        </p:txBody>
      </p:sp>
      <p:sp>
        <p:nvSpPr>
          <p:cNvPr id="65" name="Google Shape;65;p14"/>
          <p:cNvSpPr txBox="1"/>
          <p:nvPr/>
        </p:nvSpPr>
        <p:spPr>
          <a:xfrm>
            <a:off x="665700" y="1842288"/>
            <a:ext cx="2450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Times New Roman"/>
                <a:ea typeface="Times New Roman"/>
                <a:cs typeface="Times New Roman"/>
                <a:sym typeface="Times New Roman"/>
              </a:rPr>
              <a:t>What is a Buffer overflow?</a:t>
            </a:r>
            <a:endParaRPr b="1" sz="1200">
              <a:solidFill>
                <a:schemeClr val="lt1"/>
              </a:solidFill>
            </a:endParaRPr>
          </a:p>
        </p:txBody>
      </p:sp>
      <p:sp>
        <p:nvSpPr>
          <p:cNvPr id="66" name="Google Shape;66;p14"/>
          <p:cNvSpPr txBox="1"/>
          <p:nvPr/>
        </p:nvSpPr>
        <p:spPr>
          <a:xfrm>
            <a:off x="164075" y="3311175"/>
            <a:ext cx="2450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Times New Roman"/>
                <a:ea typeface="Times New Roman"/>
                <a:cs typeface="Times New Roman"/>
                <a:sym typeface="Times New Roman"/>
              </a:rPr>
              <a:t>What does it do?</a:t>
            </a:r>
            <a:endParaRPr b="1" sz="1200">
              <a:solidFill>
                <a:schemeClr val="lt1"/>
              </a:solidFill>
            </a:endParaRPr>
          </a:p>
        </p:txBody>
      </p:sp>
      <p:pic>
        <p:nvPicPr>
          <p:cNvPr id="67" name="Google Shape;67;p14"/>
          <p:cNvPicPr preferRelativeResize="0"/>
          <p:nvPr/>
        </p:nvPicPr>
        <p:blipFill>
          <a:blip r:embed="rId3">
            <a:alphaModFix/>
          </a:blip>
          <a:stretch>
            <a:fillRect/>
          </a:stretch>
        </p:blipFill>
        <p:spPr>
          <a:xfrm>
            <a:off x="4000499" y="0"/>
            <a:ext cx="5143501"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idx="1" type="body"/>
          </p:nvPr>
        </p:nvSpPr>
        <p:spPr>
          <a:xfrm>
            <a:off x="389125" y="1054650"/>
            <a:ext cx="3525000" cy="30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lt1"/>
                </a:solidFill>
                <a:latin typeface="Times New Roman"/>
                <a:ea typeface="Times New Roman"/>
                <a:cs typeface="Times New Roman"/>
                <a:sym typeface="Times New Roman"/>
              </a:rPr>
              <a:t>B</a:t>
            </a:r>
            <a:r>
              <a:rPr lang="en" sz="1400">
                <a:solidFill>
                  <a:schemeClr val="lt1"/>
                </a:solidFill>
                <a:latin typeface="Times New Roman"/>
                <a:ea typeface="Times New Roman"/>
                <a:cs typeface="Times New Roman"/>
                <a:sym typeface="Times New Roman"/>
              </a:rPr>
              <a:t>uffer overflows are often exploited by malicious actors to </a:t>
            </a:r>
            <a:endParaRPr sz="1400">
              <a:solidFill>
                <a:schemeClr val="lt1"/>
              </a:solidFill>
              <a:latin typeface="Times New Roman"/>
              <a:ea typeface="Times New Roman"/>
              <a:cs typeface="Times New Roman"/>
              <a:sym typeface="Times New Roman"/>
            </a:endParaRPr>
          </a:p>
          <a:p>
            <a:pPr indent="-317500" lvl="0" marL="457200" rtl="0" algn="l">
              <a:spcBef>
                <a:spcPts val="1200"/>
              </a:spcBef>
              <a:spcAft>
                <a:spcPts val="0"/>
              </a:spcAft>
              <a:buClr>
                <a:schemeClr val="lt1"/>
              </a:buClr>
              <a:buSzPts val="1400"/>
              <a:buFont typeface="Times New Roman"/>
              <a:buChar char="●"/>
            </a:pPr>
            <a:r>
              <a:rPr lang="en" sz="1400">
                <a:solidFill>
                  <a:schemeClr val="lt1"/>
                </a:solidFill>
                <a:latin typeface="Times New Roman"/>
                <a:ea typeface="Times New Roman"/>
                <a:cs typeface="Times New Roman"/>
                <a:sym typeface="Times New Roman"/>
              </a:rPr>
              <a:t>Execute arbitrary code</a:t>
            </a:r>
            <a:endParaRPr sz="1400">
              <a:solidFill>
                <a:schemeClr val="lt1"/>
              </a:solidFill>
              <a:latin typeface="Times New Roman"/>
              <a:ea typeface="Times New Roman"/>
              <a:cs typeface="Times New Roman"/>
              <a:sym typeface="Times New Roman"/>
            </a:endParaRPr>
          </a:p>
          <a:p>
            <a:pPr indent="-317500" lvl="0" marL="457200" rtl="0" algn="l">
              <a:spcBef>
                <a:spcPts val="0"/>
              </a:spcBef>
              <a:spcAft>
                <a:spcPts val="0"/>
              </a:spcAft>
              <a:buClr>
                <a:schemeClr val="lt1"/>
              </a:buClr>
              <a:buSzPts val="1400"/>
              <a:buFont typeface="Times New Roman"/>
              <a:buChar char="●"/>
            </a:pPr>
            <a:r>
              <a:rPr lang="en" sz="1400">
                <a:solidFill>
                  <a:schemeClr val="lt1"/>
                </a:solidFill>
                <a:latin typeface="Times New Roman"/>
                <a:ea typeface="Times New Roman"/>
                <a:cs typeface="Times New Roman"/>
                <a:sym typeface="Times New Roman"/>
              </a:rPr>
              <a:t>Crash programs / software</a:t>
            </a:r>
            <a:endParaRPr sz="1400">
              <a:solidFill>
                <a:schemeClr val="lt1"/>
              </a:solidFill>
              <a:latin typeface="Times New Roman"/>
              <a:ea typeface="Times New Roman"/>
              <a:cs typeface="Times New Roman"/>
              <a:sym typeface="Times New Roman"/>
            </a:endParaRPr>
          </a:p>
          <a:p>
            <a:pPr indent="-317500" lvl="0" marL="457200" rtl="0" algn="l">
              <a:spcBef>
                <a:spcPts val="0"/>
              </a:spcBef>
              <a:spcAft>
                <a:spcPts val="0"/>
              </a:spcAft>
              <a:buClr>
                <a:schemeClr val="lt1"/>
              </a:buClr>
              <a:buSzPts val="1400"/>
              <a:buFont typeface="Times New Roman"/>
              <a:buChar char="●"/>
            </a:pPr>
            <a:r>
              <a:rPr lang="en" sz="1400">
                <a:solidFill>
                  <a:schemeClr val="lt1"/>
                </a:solidFill>
                <a:latin typeface="Times New Roman"/>
                <a:ea typeface="Times New Roman"/>
                <a:cs typeface="Times New Roman"/>
                <a:sym typeface="Times New Roman"/>
              </a:rPr>
              <a:t>Gain unauthorized access to a system</a:t>
            </a:r>
            <a:endParaRPr sz="1400">
              <a:solidFill>
                <a:schemeClr val="lt1"/>
              </a:solidFill>
              <a:latin typeface="Times New Roman"/>
              <a:ea typeface="Times New Roman"/>
              <a:cs typeface="Times New Roman"/>
              <a:sym typeface="Times New Roman"/>
            </a:endParaRPr>
          </a:p>
          <a:p>
            <a:pPr indent="-317500" lvl="0" marL="457200" rtl="0" algn="l">
              <a:spcBef>
                <a:spcPts val="0"/>
              </a:spcBef>
              <a:spcAft>
                <a:spcPts val="0"/>
              </a:spcAft>
              <a:buClr>
                <a:schemeClr val="lt1"/>
              </a:buClr>
              <a:buSzPts val="1400"/>
              <a:buFont typeface="Times New Roman"/>
              <a:buChar char="●"/>
            </a:pPr>
            <a:r>
              <a:rPr lang="en" sz="1400">
                <a:solidFill>
                  <a:schemeClr val="lt1"/>
                </a:solidFill>
                <a:latin typeface="Times New Roman"/>
                <a:ea typeface="Times New Roman"/>
                <a:cs typeface="Times New Roman"/>
                <a:sym typeface="Times New Roman"/>
              </a:rPr>
              <a:t>Manipulate the buffer overflow to overwrite critical data </a:t>
            </a:r>
            <a:br>
              <a:rPr lang="en" sz="1400">
                <a:solidFill>
                  <a:schemeClr val="lt1"/>
                </a:solidFill>
                <a:latin typeface="Times New Roman"/>
                <a:ea typeface="Times New Roman"/>
                <a:cs typeface="Times New Roman"/>
                <a:sym typeface="Times New Roman"/>
              </a:rPr>
            </a:br>
            <a:r>
              <a:rPr lang="en" sz="1400">
                <a:solidFill>
                  <a:schemeClr val="lt1"/>
                </a:solidFill>
                <a:latin typeface="Times New Roman"/>
                <a:ea typeface="Times New Roman"/>
                <a:cs typeface="Times New Roman"/>
                <a:sym typeface="Times New Roman"/>
              </a:rPr>
              <a:t>(carefully crafting input data)</a:t>
            </a:r>
            <a:endParaRPr sz="1400">
              <a:solidFill>
                <a:schemeClr val="lt1"/>
              </a:solidFill>
              <a:latin typeface="Times New Roman"/>
              <a:ea typeface="Times New Roman"/>
              <a:cs typeface="Times New Roman"/>
              <a:sym typeface="Times New Roman"/>
            </a:endParaRPr>
          </a:p>
          <a:p>
            <a:pPr indent="-317500" lvl="0" marL="457200" rtl="0" algn="l">
              <a:spcBef>
                <a:spcPts val="0"/>
              </a:spcBef>
              <a:spcAft>
                <a:spcPts val="0"/>
              </a:spcAft>
              <a:buClr>
                <a:schemeClr val="lt1"/>
              </a:buClr>
              <a:buSzPts val="1400"/>
              <a:buFont typeface="Times New Roman"/>
              <a:buChar char="●"/>
            </a:pPr>
            <a:r>
              <a:rPr lang="en" sz="1400">
                <a:solidFill>
                  <a:schemeClr val="lt1"/>
                </a:solidFill>
                <a:latin typeface="Times New Roman"/>
                <a:ea typeface="Times New Roman"/>
                <a:cs typeface="Times New Roman"/>
                <a:sym typeface="Times New Roman"/>
              </a:rPr>
              <a:t>Execution to their own malicious code, </a:t>
            </a:r>
            <a:br>
              <a:rPr lang="en" sz="1400">
                <a:solidFill>
                  <a:schemeClr val="lt1"/>
                </a:solidFill>
                <a:latin typeface="Times New Roman"/>
                <a:ea typeface="Times New Roman"/>
                <a:cs typeface="Times New Roman"/>
                <a:sym typeface="Times New Roman"/>
              </a:rPr>
            </a:br>
            <a:r>
              <a:rPr lang="en" sz="1400">
                <a:solidFill>
                  <a:schemeClr val="lt1"/>
                </a:solidFill>
                <a:latin typeface="Times New Roman"/>
                <a:ea typeface="Times New Roman"/>
                <a:cs typeface="Times New Roman"/>
                <a:sym typeface="Times New Roman"/>
              </a:rPr>
              <a:t>effectively taking control of the compromised system.</a:t>
            </a:r>
            <a:endParaRPr sz="1400">
              <a:solidFill>
                <a:schemeClr val="lt1"/>
              </a:solidFill>
              <a:latin typeface="Times New Roman"/>
              <a:ea typeface="Times New Roman"/>
              <a:cs typeface="Times New Roman"/>
              <a:sym typeface="Times New Roman"/>
            </a:endParaRPr>
          </a:p>
        </p:txBody>
      </p:sp>
      <p:pic>
        <p:nvPicPr>
          <p:cNvPr id="73" name="Google Shape;73;p15"/>
          <p:cNvPicPr preferRelativeResize="0"/>
          <p:nvPr/>
        </p:nvPicPr>
        <p:blipFill>
          <a:blip r:embed="rId3">
            <a:alphaModFix/>
          </a:blip>
          <a:stretch>
            <a:fillRect/>
          </a:stretch>
        </p:blipFill>
        <p:spPr>
          <a:xfrm>
            <a:off x="4000500" y="0"/>
            <a:ext cx="5143501"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nvSpPr>
        <p:spPr>
          <a:xfrm>
            <a:off x="453425" y="1168975"/>
            <a:ext cx="3547200" cy="2382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a:solidFill>
                  <a:schemeClr val="lt1"/>
                </a:solidFill>
                <a:latin typeface="Times New Roman"/>
                <a:ea typeface="Times New Roman"/>
                <a:cs typeface="Times New Roman"/>
                <a:sym typeface="Times New Roman"/>
              </a:rPr>
              <a:t>Actions t</a:t>
            </a:r>
            <a:r>
              <a:rPr lang="en">
                <a:solidFill>
                  <a:schemeClr val="lt1"/>
                </a:solidFill>
                <a:latin typeface="Times New Roman"/>
                <a:ea typeface="Times New Roman"/>
                <a:cs typeface="Times New Roman"/>
                <a:sym typeface="Times New Roman"/>
              </a:rPr>
              <a:t>o defend against these threats:</a:t>
            </a:r>
            <a:br>
              <a:rPr lang="en">
                <a:solidFill>
                  <a:schemeClr val="lt1"/>
                </a:solidFill>
                <a:latin typeface="Times New Roman"/>
                <a:ea typeface="Times New Roman"/>
                <a:cs typeface="Times New Roman"/>
                <a:sym typeface="Times New Roman"/>
              </a:rPr>
            </a:br>
            <a:endParaRPr>
              <a:solidFill>
                <a:schemeClr val="lt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lt1"/>
              </a:buClr>
              <a:buSzPts val="1400"/>
              <a:buFont typeface="Times New Roman"/>
              <a:buChar char="●"/>
            </a:pPr>
            <a:r>
              <a:rPr lang="en">
                <a:solidFill>
                  <a:schemeClr val="lt1"/>
                </a:solidFill>
                <a:latin typeface="Times New Roman"/>
                <a:ea typeface="Times New Roman"/>
                <a:cs typeface="Times New Roman"/>
                <a:sym typeface="Times New Roman"/>
              </a:rPr>
              <a:t>Secure Coding Practices</a:t>
            </a:r>
            <a:endParaRPr>
              <a:solidFill>
                <a:schemeClr val="lt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lt1"/>
              </a:buClr>
              <a:buSzPts val="1400"/>
              <a:buFont typeface="Times New Roman"/>
              <a:buChar char="●"/>
            </a:pPr>
            <a:r>
              <a:rPr lang="en">
                <a:solidFill>
                  <a:schemeClr val="lt1"/>
                </a:solidFill>
                <a:latin typeface="Times New Roman"/>
                <a:ea typeface="Times New Roman"/>
                <a:cs typeface="Times New Roman"/>
                <a:sym typeface="Times New Roman"/>
              </a:rPr>
              <a:t>Use Safe Programming Languages</a:t>
            </a:r>
            <a:endParaRPr>
              <a:solidFill>
                <a:schemeClr val="lt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lt1"/>
              </a:buClr>
              <a:buSzPts val="1400"/>
              <a:buFont typeface="Times New Roman"/>
              <a:buChar char="●"/>
            </a:pPr>
            <a:r>
              <a:rPr lang="en">
                <a:solidFill>
                  <a:schemeClr val="lt1"/>
                </a:solidFill>
                <a:latin typeface="Times New Roman"/>
                <a:ea typeface="Times New Roman"/>
                <a:cs typeface="Times New Roman"/>
                <a:sym typeface="Times New Roman"/>
              </a:rPr>
              <a:t>Code Audits and Penetration Testing</a:t>
            </a:r>
            <a:endParaRPr>
              <a:solidFill>
                <a:schemeClr val="lt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lt1"/>
              </a:buClr>
              <a:buSzPts val="1400"/>
              <a:buFont typeface="Times New Roman"/>
              <a:buChar char="●"/>
            </a:pPr>
            <a:r>
              <a:rPr lang="en">
                <a:solidFill>
                  <a:schemeClr val="lt1"/>
                </a:solidFill>
                <a:latin typeface="Times New Roman"/>
                <a:ea typeface="Times New Roman"/>
                <a:cs typeface="Times New Roman"/>
                <a:sym typeface="Times New Roman"/>
              </a:rPr>
              <a:t>Apply Patches</a:t>
            </a:r>
            <a:endParaRPr>
              <a:solidFill>
                <a:schemeClr val="lt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lt1"/>
              </a:buClr>
              <a:buSzPts val="1400"/>
              <a:buFont typeface="Times New Roman"/>
              <a:buChar char="●"/>
            </a:pPr>
            <a:r>
              <a:rPr lang="en">
                <a:solidFill>
                  <a:schemeClr val="lt1"/>
                </a:solidFill>
                <a:latin typeface="Times New Roman"/>
                <a:ea typeface="Times New Roman"/>
                <a:cs typeface="Times New Roman"/>
                <a:sym typeface="Times New Roman"/>
              </a:rPr>
              <a:t>Firewalls and Intrusion Detection/Prevention Systems (IDS/IPS)</a:t>
            </a:r>
            <a:endParaRPr>
              <a:solidFill>
                <a:schemeClr val="lt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lt1"/>
              </a:buClr>
              <a:buSzPts val="1400"/>
              <a:buFont typeface="Times New Roman"/>
              <a:buChar char="●"/>
            </a:pPr>
            <a:r>
              <a:rPr lang="en">
                <a:solidFill>
                  <a:schemeClr val="lt1"/>
                </a:solidFill>
                <a:latin typeface="Times New Roman"/>
                <a:ea typeface="Times New Roman"/>
                <a:cs typeface="Times New Roman"/>
                <a:sym typeface="Times New Roman"/>
              </a:rPr>
              <a:t>Buffer Overflow Protections</a:t>
            </a:r>
            <a:endParaRPr>
              <a:solidFill>
                <a:schemeClr val="lt1"/>
              </a:solidFill>
              <a:latin typeface="Times New Roman"/>
              <a:ea typeface="Times New Roman"/>
              <a:cs typeface="Times New Roman"/>
              <a:sym typeface="Times New Roman"/>
            </a:endParaRPr>
          </a:p>
        </p:txBody>
      </p:sp>
      <p:pic>
        <p:nvPicPr>
          <p:cNvPr id="79" name="Google Shape;79;p16"/>
          <p:cNvPicPr preferRelativeResize="0"/>
          <p:nvPr/>
        </p:nvPicPr>
        <p:blipFill>
          <a:blip r:embed="rId3">
            <a:alphaModFix/>
          </a:blip>
          <a:stretch>
            <a:fillRect/>
          </a:stretch>
        </p:blipFill>
        <p:spPr>
          <a:xfrm>
            <a:off x="4000500" y="0"/>
            <a:ext cx="5143501"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nvSpPr>
        <p:spPr>
          <a:xfrm>
            <a:off x="241000" y="328813"/>
            <a:ext cx="8782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Times New Roman"/>
                <a:ea typeface="Times New Roman"/>
                <a:cs typeface="Times New Roman"/>
                <a:sym typeface="Times New Roman"/>
              </a:rPr>
              <a:t>Case Study: Heartbleed Vulnerability (2014)</a:t>
            </a:r>
            <a:endParaRPr b="1"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b="1" sz="1200">
              <a:solidFill>
                <a:schemeClr val="lt1"/>
              </a:solidFill>
              <a:latin typeface="Times New Roman"/>
              <a:ea typeface="Times New Roman"/>
              <a:cs typeface="Times New Roman"/>
              <a:sym typeface="Times New Roman"/>
            </a:endParaRPr>
          </a:p>
          <a:p>
            <a:pPr indent="-304800" lvl="0" marL="457200" rtl="0" algn="l">
              <a:spcBef>
                <a:spcPts val="0"/>
              </a:spcBef>
              <a:spcAft>
                <a:spcPts val="0"/>
              </a:spcAft>
              <a:buClr>
                <a:schemeClr val="lt1"/>
              </a:buClr>
              <a:buSzPts val="1200"/>
              <a:buFont typeface="Times New Roman"/>
              <a:buChar char="●"/>
            </a:pPr>
            <a:r>
              <a:rPr lang="en" sz="1200">
                <a:solidFill>
                  <a:schemeClr val="lt1"/>
                </a:solidFill>
                <a:latin typeface="Times New Roman"/>
                <a:ea typeface="Times New Roman"/>
                <a:cs typeface="Times New Roman"/>
                <a:sym typeface="Times New Roman"/>
              </a:rPr>
              <a:t>Date: Discovered in April 2014.</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304800" lvl="0" marL="457200" rtl="0" algn="l">
              <a:spcBef>
                <a:spcPts val="0"/>
              </a:spcBef>
              <a:spcAft>
                <a:spcPts val="0"/>
              </a:spcAft>
              <a:buClr>
                <a:schemeClr val="lt1"/>
              </a:buClr>
              <a:buSzPts val="1200"/>
              <a:buFont typeface="Times New Roman"/>
              <a:buChar char="●"/>
            </a:pPr>
            <a:r>
              <a:rPr lang="en" sz="1200">
                <a:solidFill>
                  <a:schemeClr val="lt1"/>
                </a:solidFill>
                <a:latin typeface="Times New Roman"/>
                <a:ea typeface="Times New Roman"/>
                <a:cs typeface="Times New Roman"/>
                <a:sym typeface="Times New Roman"/>
              </a:rPr>
              <a:t>Result: Critical security vulnerability affecting OpenSSL, a widely used cryptographic library.</a:t>
            </a:r>
            <a:endParaRPr sz="1200">
              <a:solidFill>
                <a:schemeClr val="lt1"/>
              </a:solidFill>
              <a:latin typeface="Times New Roman"/>
              <a:ea typeface="Times New Roman"/>
              <a:cs typeface="Times New Roman"/>
              <a:sym typeface="Times New Roman"/>
            </a:endParaRPr>
          </a:p>
        </p:txBody>
      </p:sp>
      <p:sp>
        <p:nvSpPr>
          <p:cNvPr id="85" name="Google Shape;85;p17"/>
          <p:cNvSpPr txBox="1"/>
          <p:nvPr/>
        </p:nvSpPr>
        <p:spPr>
          <a:xfrm>
            <a:off x="120450" y="1490088"/>
            <a:ext cx="8903100" cy="3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Times New Roman"/>
                <a:ea typeface="Times New Roman"/>
                <a:cs typeface="Times New Roman"/>
                <a:sym typeface="Times New Roman"/>
              </a:rPr>
              <a:t>Description</a:t>
            </a:r>
            <a:r>
              <a:rPr lang="en" sz="1200">
                <a:solidFill>
                  <a:schemeClr val="lt1"/>
                </a:solidFill>
                <a:latin typeface="Times New Roman"/>
                <a:ea typeface="Times New Roman"/>
                <a:cs typeface="Times New Roman"/>
                <a:sym typeface="Times New Roman"/>
              </a:rPr>
              <a:t>: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Heartbleed was a buffer overflow vulnerability found in the OpenSSL's implementation of the Heartbeat Extension for the Transport Layer Security (TLS) protocol. The vulnerability allowed attackers to exploit an improperly validated input in the heartbeat request, enabling them to retrieve sensitive data from the server's memory, including private keys, usernames, passwords, and other confidential information.</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b="1" lang="en" sz="1200">
                <a:solidFill>
                  <a:schemeClr val="lt1"/>
                </a:solidFill>
                <a:latin typeface="Times New Roman"/>
                <a:ea typeface="Times New Roman"/>
                <a:cs typeface="Times New Roman"/>
                <a:sym typeface="Times New Roman"/>
              </a:rPr>
              <a:t>Impact</a:t>
            </a:r>
            <a:r>
              <a:rPr lang="en" sz="1200">
                <a:solidFill>
                  <a:schemeClr val="lt1"/>
                </a:solidFill>
                <a:latin typeface="Times New Roman"/>
                <a:ea typeface="Times New Roman"/>
                <a:cs typeface="Times New Roman"/>
                <a:sym typeface="Times New Roman"/>
              </a:rPr>
              <a:t>: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The Heartbleed vulnerability had far-reaching consequences, potentially affecting a significant portion of web servers and other networked devices that used OpenSSL. As the vulnerability had existed in OpenSSL for about two years prior to its discovery, it exposed a massive amount of data to potential attackers. This made it a high-profile case due to the wide range of systems affected and the sensitive data at risk.</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b="1" lang="en" sz="1200">
                <a:solidFill>
                  <a:schemeClr val="lt1"/>
                </a:solidFill>
                <a:latin typeface="Times New Roman"/>
                <a:ea typeface="Times New Roman"/>
                <a:cs typeface="Times New Roman"/>
                <a:sym typeface="Times New Roman"/>
              </a:rPr>
              <a:t>Outcome</a:t>
            </a:r>
            <a:r>
              <a:rPr lang="en" sz="1200">
                <a:solidFill>
                  <a:schemeClr val="lt1"/>
                </a:solidFill>
                <a:latin typeface="Times New Roman"/>
                <a:ea typeface="Times New Roman"/>
                <a:cs typeface="Times New Roman"/>
                <a:sym typeface="Times New Roman"/>
              </a:rPr>
              <a:t>: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The Heartbleed vulnerability prompted an urgent response from the cybersecurity community and software vendors.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System administrators and developers rushed to patch their systems and update OpenSSL to a fixed version. </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The impact of Heartbleed led to increased awareness about software vulnerabilities and the need for more </a:t>
            </a:r>
            <a:r>
              <a:rPr b="1" lang="en" sz="1200">
                <a:solidFill>
                  <a:schemeClr val="lt1"/>
                </a:solidFill>
                <a:latin typeface="Times New Roman"/>
                <a:ea typeface="Times New Roman"/>
                <a:cs typeface="Times New Roman"/>
                <a:sym typeface="Times New Roman"/>
              </a:rPr>
              <a:t>rigorous code auditing practices</a:t>
            </a:r>
            <a:r>
              <a:rPr lang="en" sz="1200">
                <a:solidFill>
                  <a:schemeClr val="lt1"/>
                </a:solidFill>
                <a:latin typeface="Times New Roman"/>
                <a:ea typeface="Times New Roman"/>
                <a:cs typeface="Times New Roman"/>
                <a:sym typeface="Times New Roman"/>
              </a:rPr>
              <a:t>. It also emphasized the importance of </a:t>
            </a:r>
            <a:r>
              <a:rPr b="1" lang="en" sz="1200">
                <a:solidFill>
                  <a:schemeClr val="lt1"/>
                </a:solidFill>
                <a:latin typeface="Times New Roman"/>
                <a:ea typeface="Times New Roman"/>
                <a:cs typeface="Times New Roman"/>
                <a:sym typeface="Times New Roman"/>
              </a:rPr>
              <a:t>timely updates and patches</a:t>
            </a:r>
            <a:r>
              <a:rPr lang="en" sz="1200">
                <a:solidFill>
                  <a:schemeClr val="lt1"/>
                </a:solidFill>
                <a:latin typeface="Times New Roman"/>
                <a:ea typeface="Times New Roman"/>
                <a:cs typeface="Times New Roman"/>
                <a:sym typeface="Times New Roman"/>
              </a:rPr>
              <a:t> in maintaining the security of software systems.</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lt1"/>
                </a:solidFill>
                <a:latin typeface="Times New Roman"/>
                <a:ea typeface="Times New Roman"/>
                <a:cs typeface="Times New Roman"/>
                <a:sym typeface="Times New Roman"/>
              </a:rPr>
              <a:t>The Heartbleed case remains a prominent example of the </a:t>
            </a:r>
            <a:r>
              <a:rPr b="1" lang="en" sz="1200">
                <a:solidFill>
                  <a:schemeClr val="lt1"/>
                </a:solidFill>
                <a:latin typeface="Times New Roman"/>
                <a:ea typeface="Times New Roman"/>
                <a:cs typeface="Times New Roman"/>
                <a:sym typeface="Times New Roman"/>
              </a:rPr>
              <a:t>potential consequences of a buffer overflow vulnerability</a:t>
            </a:r>
            <a:r>
              <a:rPr lang="en" sz="1200">
                <a:solidFill>
                  <a:schemeClr val="lt1"/>
                </a:solidFill>
                <a:latin typeface="Times New Roman"/>
                <a:ea typeface="Times New Roman"/>
                <a:cs typeface="Times New Roman"/>
                <a:sym typeface="Times New Roman"/>
              </a:rPr>
              <a:t>, illustrating how such flaws can have a widespread and severe impact on the security of digital infrastructure.</a:t>
            </a:r>
            <a:endParaRPr sz="1200">
              <a:solidFill>
                <a:schemeClr val="lt1"/>
              </a:solidFill>
              <a:latin typeface="Times New Roman"/>
              <a:ea typeface="Times New Roman"/>
              <a:cs typeface="Times New Roman"/>
              <a:sym typeface="Times New Roman"/>
            </a:endParaRPr>
          </a:p>
        </p:txBody>
      </p:sp>
      <p:pic>
        <p:nvPicPr>
          <p:cNvPr id="86" name="Google Shape;86;p17"/>
          <p:cNvPicPr preferRelativeResize="0"/>
          <p:nvPr/>
        </p:nvPicPr>
        <p:blipFill rotWithShape="1">
          <a:blip r:embed="rId3">
            <a:alphaModFix/>
          </a:blip>
          <a:srcRect b="0" l="28515" r="28273" t="0"/>
          <a:stretch/>
        </p:blipFill>
        <p:spPr>
          <a:xfrm>
            <a:off x="7676700" y="148600"/>
            <a:ext cx="1205025" cy="1466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nvSpPr>
        <p:spPr>
          <a:xfrm>
            <a:off x="6322875" y="1501800"/>
            <a:ext cx="2497500" cy="213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Times New Roman"/>
                <a:ea typeface="Times New Roman"/>
                <a:cs typeface="Times New Roman"/>
                <a:sym typeface="Times New Roman"/>
              </a:rPr>
              <a:t>Thank you!</a:t>
            </a:r>
            <a:endParaRPr sz="3600">
              <a:solidFill>
                <a:schemeClr val="lt1"/>
              </a:solidFill>
              <a:latin typeface="Times New Roman"/>
              <a:ea typeface="Times New Roman"/>
              <a:cs typeface="Times New Roman"/>
              <a:sym typeface="Times New Roman"/>
            </a:endParaRPr>
          </a:p>
        </p:txBody>
      </p:sp>
      <p:pic>
        <p:nvPicPr>
          <p:cNvPr id="92" name="Google Shape;92;p18"/>
          <p:cNvPicPr preferRelativeResize="0"/>
          <p:nvPr/>
        </p:nvPicPr>
        <p:blipFill>
          <a:blip r:embed="rId3">
            <a:alphaModFix/>
          </a:blip>
          <a:stretch>
            <a:fillRect/>
          </a:stretch>
        </p:blipFill>
        <p:spPr>
          <a:xfrm>
            <a:off x="0" y="0"/>
            <a:ext cx="5143501"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